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89" r:id="rId3"/>
    <p:sldId id="290" r:id="rId4"/>
    <p:sldId id="292" r:id="rId5"/>
    <p:sldId id="296" r:id="rId6"/>
    <p:sldId id="297" r:id="rId7"/>
    <p:sldId id="298" r:id="rId8"/>
    <p:sldId id="299" r:id="rId9"/>
    <p:sldId id="266" r:id="rId10"/>
    <p:sldId id="293" r:id="rId11"/>
    <p:sldId id="281" r:id="rId12"/>
    <p:sldId id="300" r:id="rId13"/>
    <p:sldId id="274" r:id="rId14"/>
    <p:sldId id="267" r:id="rId15"/>
    <p:sldId id="257" r:id="rId16"/>
    <p:sldId id="279" r:id="rId17"/>
    <p:sldId id="270" r:id="rId18"/>
    <p:sldId id="269" r:id="rId19"/>
    <p:sldId id="271" r:id="rId20"/>
    <p:sldId id="275" r:id="rId21"/>
    <p:sldId id="276" r:id="rId22"/>
    <p:sldId id="284" r:id="rId23"/>
    <p:sldId id="278" r:id="rId24"/>
    <p:sldId id="294" r:id="rId25"/>
    <p:sldId id="468" r:id="rId26"/>
    <p:sldId id="301" r:id="rId27"/>
    <p:sldId id="302" r:id="rId28"/>
    <p:sldId id="467" r:id="rId29"/>
    <p:sldId id="303" r:id="rId30"/>
    <p:sldId id="469" r:id="rId31"/>
    <p:sldId id="470" r:id="rId32"/>
    <p:sldId id="414" r:id="rId33"/>
    <p:sldId id="471" r:id="rId34"/>
    <p:sldId id="473" r:id="rId35"/>
    <p:sldId id="472" r:id="rId36"/>
    <p:sldId id="474" r:id="rId37"/>
    <p:sldId id="476" r:id="rId38"/>
    <p:sldId id="382" r:id="rId39"/>
    <p:sldId id="4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www.pnas.org/doi/10.1073/pnas.1408589111" TargetMode="External"/><Relationship Id="rId7" Type="http://schemas.openxmlformats.org/officeDocument/2006/relationships/hyperlink" Target="https://github.com/rekhamarcus/stochasticity_parks" TargetMode="External"/><Relationship Id="rId2" Type="http://schemas.openxmlformats.org/officeDocument/2006/relationships/hyperlink" Target="https://movementecologyjournal.biomedcentral.com/articles/10.1186/s40462-025-00546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x.plos.org/10.1371/journal.pbio.1000357" TargetMode="External"/><Relationship Id="rId5" Type="http://schemas.openxmlformats.org/officeDocument/2006/relationships/hyperlink" Target="http://www.jstor.org/stable/2462690" TargetMode="External"/><Relationship Id="rId4" Type="http://schemas.openxmlformats.org/officeDocument/2006/relationships/hyperlink" Target="https://www.pnas.org/doi/10.1073/pnas.1611525114" TargetMode="External"/><Relationship Id="rId9" Type="http://schemas.openxmlformats.org/officeDocument/2006/relationships/hyperlink" Target="https://github.com/QuantitativeEcologyLab/bc_environmental_stochasticity_wildfir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4.07.29.605602" TargetMode="External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11/fwb.14192" TargetMode="External"/><Relationship Id="rId5" Type="http://schemas.openxmlformats.org/officeDocument/2006/relationships/hyperlink" Target="https://doi.org/10.1080/09669582.2024.2331228" TargetMode="External"/><Relationship Id="rId4" Type="http://schemas.openxmlformats.org/officeDocument/2006/relationships/hyperlink" Target="https://doi.org/10.1111/fwb.14260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539110"/>
            <a:ext cx="11799376" cy="947294"/>
          </a:xfrm>
        </p:spPr>
        <p:txBody>
          <a:bodyPr>
            <a:normAutofit/>
          </a:bodyPr>
          <a:lstStyle/>
          <a:p>
            <a:r>
              <a:rPr lang="en-CA" dirty="0">
                <a:cs typeface="Arial" panose="020B0604020202020204" pitchFamily="34" charset="0"/>
              </a:rPr>
              <a:t>Ph.D. Committee update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03206"/>
            <a:ext cx="9144000" cy="1133907"/>
          </a:xfrm>
        </p:spPr>
        <p:txBody>
          <a:bodyPr>
            <a:normAutofit fontScale="77500" lnSpcReduction="20000"/>
          </a:bodyPr>
          <a:lstStyle/>
          <a:p>
            <a:br>
              <a:rPr lang="en-CA" dirty="0">
                <a:cs typeface="Arial" panose="020B0604020202020204" pitchFamily="34" charset="0"/>
              </a:rPr>
            </a:br>
            <a:r>
              <a:rPr lang="en-CA" dirty="0">
                <a:cs typeface="Arial" panose="020B0604020202020204" pitchFamily="34" charset="0"/>
              </a:rPr>
              <a:t>2025-05-12</a:t>
            </a:r>
          </a:p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1700" dirty="0">
                <a:cs typeface="Arial" panose="020B0604020202020204" pitchFamily="34" charset="0"/>
              </a:rPr>
              <a:t>Ph.D. Biology candidate</a:t>
            </a:r>
            <a:endParaRPr lang="en-CA" dirty="0">
              <a:cs typeface="Arial" panose="020B0604020202020204" pitchFamily="34" charset="0"/>
            </a:endParaRP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CD180-10E0-16D7-6753-D421E1464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186A-8A93-C7A5-B95A-D4C92D33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/>
          <a:lstStyle/>
          <a:p>
            <a:r>
              <a:rPr lang="en-US" dirty="0"/>
              <a:t>Chapter 2: A new global estimate of environmental stochasticity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9C0CF-4CCE-4BF6-ECF4-ED3193642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06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791" y="1225072"/>
            <a:ext cx="10515600" cy="5568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 movement behavior (</a:t>
            </a:r>
            <a:r>
              <a:rPr lang="en-US" dirty="0">
                <a:hlinkClick r:id="rId2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3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4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4"/>
              </a:rPr>
              <a:t>Logares</a:t>
            </a:r>
            <a:r>
              <a:rPr lang="en-CA" dirty="0">
                <a:hlinkClick r:id="rId4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Landscapes’ energetic balances and species’ ability to adapt (</a:t>
            </a:r>
            <a:r>
              <a:rPr lang="en-CA" dirty="0">
                <a:hlinkClick r:id="rId5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6"/>
              </a:rPr>
              <a:t>Chevin et al. 2010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Rekha Marcus’s work</a:t>
            </a:r>
            <a:r>
              <a:rPr lang="en-CA" dirty="0"/>
              <a:t>*)</a:t>
            </a:r>
          </a:p>
          <a:p>
            <a:r>
              <a:rPr lang="en-CA" dirty="0"/>
              <a:t>Forest regeneration after fires or cutting (</a:t>
            </a:r>
            <a:r>
              <a:rPr lang="en-CA" dirty="0">
                <a:hlinkClick r:id="rId8"/>
              </a:rPr>
              <a:t>Daniella DeVries’s work</a:t>
            </a:r>
            <a:r>
              <a:rPr lang="en-CA" dirty="0"/>
              <a:t>*)</a:t>
            </a:r>
          </a:p>
          <a:p>
            <a:r>
              <a:rPr lang="en-CA" dirty="0"/>
              <a:t>Forest fire occurrence (</a:t>
            </a:r>
            <a:r>
              <a:rPr lang="en-CA" dirty="0">
                <a:hlinkClick r:id="rId9"/>
              </a:rPr>
              <a:t>Avery Collinson’s work</a:t>
            </a:r>
            <a:r>
              <a:rPr lang="en-CA" dirty="0"/>
              <a:t>*)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*</a:t>
            </a:r>
            <a:r>
              <a:rPr lang="en-CA" sz="2000" i="1" dirty="0"/>
              <a:t>other members of the Quantitative Ecology Lab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CE82-01D3-1B61-2BE5-63F4EEF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70FDE8-1DBD-29C2-FF01-E0EFC8CDF599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E66E7B-01FF-238E-ADC5-B8A8F507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362A2C-DB3A-E353-E0DC-56E2FA530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FECCAFF6-FEC4-B0C9-5619-2C6CE2AF4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5930"/>
            <a:ext cx="5964789" cy="3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74C0A-5E82-2E07-28FE-DBE3D837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45" y="1044501"/>
            <a:ext cx="11069652" cy="5534826"/>
          </a:xfr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133A-D08B-A14C-8AF4-A139911C3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D6AA58-C7FE-ED5D-5C38-D7DD46F5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67FBC2-1AE9-B5DE-0880-6706FFC1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8" y="365125"/>
            <a:ext cx="11840204" cy="63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estimates are correlated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4022" y="1395799"/>
            <a:ext cx="7043956" cy="52829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74C3A-281E-4810-B09A-F064D507FA16}"/>
              </a:ext>
            </a:extLst>
          </p:cNvPr>
          <p:cNvSpPr/>
          <p:nvPr/>
        </p:nvSpPr>
        <p:spPr>
          <a:xfrm>
            <a:off x="2747394" y="5532543"/>
            <a:ext cx="7004808" cy="926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08DAE-4066-4C9D-9560-274A5082D8B7}"/>
              </a:ext>
            </a:extLst>
          </p:cNvPr>
          <p:cNvSpPr/>
          <p:nvPr/>
        </p:nvSpPr>
        <p:spPr>
          <a:xfrm>
            <a:off x="2747394" y="2074000"/>
            <a:ext cx="7004808" cy="1354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BD5BA-0D1F-8297-FAA5-63ADAA0A0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78" y="1287048"/>
            <a:ext cx="11832044" cy="4930018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BBCF3-90CB-5539-B8B8-56E61DB03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335F-F097-99A3-5400-B5457666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Chapter 3: An empirical test of resource stochasticity and range size</a:t>
            </a:r>
            <a:endParaRPr lang="en-CA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7267D-55FD-2D4C-4F8D-0417028E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7342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8283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BC9E3-0878-41D1-2523-8393FC96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E298-AF17-DEC6-7B50-21823EF4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quick test with some BC mammals</a:t>
            </a:r>
            <a:endParaRPr lang="en-CA" dirty="0"/>
          </a:p>
        </p:txBody>
      </p:sp>
      <p:pic>
        <p:nvPicPr>
          <p:cNvPr id="7" name="Content Placeholder 6" descr="A close-up of a graph&#10;&#10;AI-generated content may be incorrect.">
            <a:extLst>
              <a:ext uri="{FF2B5EF4-FFF2-40B4-BE49-F238E27FC236}">
                <a16:creationId xmlns:a16="http://schemas.microsoft.com/office/drawing/2014/main" id="{2F602C83-05D8-1667-26DB-C91AD51EA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7"/>
          <a:stretch/>
        </p:blipFill>
        <p:spPr>
          <a:xfrm>
            <a:off x="243117" y="1861654"/>
            <a:ext cx="5855559" cy="4300605"/>
          </a:xfrm>
        </p:spPr>
      </p:pic>
      <p:pic>
        <p:nvPicPr>
          <p:cNvPr id="8" name="Content Placeholder 6" descr="A close-up of a graph&#10;&#10;AI-generated content may be incorrect.">
            <a:extLst>
              <a:ext uri="{FF2B5EF4-FFF2-40B4-BE49-F238E27FC236}">
                <a16:creationId xmlns:a16="http://schemas.microsoft.com/office/drawing/2014/main" id="{50C239C6-B5D7-992D-5031-2C1F32075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7"/>
          <a:stretch/>
        </p:blipFill>
        <p:spPr>
          <a:xfrm>
            <a:off x="6133709" y="1861654"/>
            <a:ext cx="5855559" cy="43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36AC-D63E-C916-851E-7E2177EC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284E-1618-20D9-3D3E-4171B922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Chapter 4: Temperature and mammal movement behavior</a:t>
            </a:r>
            <a:endParaRPr lang="en-CA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D1A2-E128-6AEC-475A-98646AA14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595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505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BA36-DBB2-0B26-8023-4F2084A0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Movement frequency depends on temperature</a:t>
            </a:r>
            <a:endParaRPr lang="en-CA" dirty="0"/>
          </a:p>
        </p:txBody>
      </p:sp>
      <p:pic>
        <p:nvPicPr>
          <p:cNvPr id="5" name="Content Placeholder 4" descr="A screenshot of 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00E06E5E-A060-ECDB-096A-F66BEB19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427293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C577-AAF7-0212-1833-431AA348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Manuscripts contributed to during the thesis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FC4B-AEAD-50B0-F9E0-00A4EED7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87" y="1034040"/>
            <a:ext cx="11326026" cy="555670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1200" b="1" dirty="0"/>
              <a:t>Mezzini S.</a:t>
            </a:r>
            <a:r>
              <a:rPr lang="en-CA" sz="1200" dirty="0"/>
              <a:t>, Fleming C.H., Medici E.P. &amp; Noonan M.J. (2025). How resource abundance and resource stochasticity affect organisms’ range sizes. Movement Ecology 13, 20. </a:t>
            </a:r>
            <a:r>
              <a:rPr lang="en-CA" sz="1200" dirty="0">
                <a:hlinkClick r:id="rId2"/>
              </a:rPr>
              <a:t>https://doi.org/10.1186/s40462-025-00546-5</a:t>
            </a:r>
            <a:endParaRPr lang="en-CA" sz="1200" dirty="0"/>
          </a:p>
          <a:p>
            <a:pPr marL="514350" indent="-514350">
              <a:buFont typeface="+mj-lt"/>
              <a:buAutoNum type="arabicPeriod"/>
            </a:pPr>
            <a:r>
              <a:rPr lang="en-CA" sz="1200" dirty="0"/>
              <a:t>DeNicola V.L., </a:t>
            </a:r>
            <a:r>
              <a:rPr lang="en-CA" sz="1200" b="1" dirty="0"/>
              <a:t>Mezzini S.</a:t>
            </a:r>
            <a:r>
              <a:rPr lang="en-CA" sz="1200" dirty="0"/>
              <a:t>, </a:t>
            </a:r>
            <a:r>
              <a:rPr lang="en-CA" sz="1200" dirty="0" err="1"/>
              <a:t>Bursać</a:t>
            </a:r>
            <a:r>
              <a:rPr lang="en-CA" sz="1200" dirty="0"/>
              <a:t> P., Minasandra P. &amp; Cagnacci F. (2025). Effects of vasectomy on breeding-related movement and activity in free-ranging white-tailed deer. Accepted for publication in Movement Ecology.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1200" dirty="0"/>
              <a:t>Gaynor K.M., Chhen A., Cuadros S., ..., </a:t>
            </a:r>
            <a:r>
              <a:rPr lang="en-CA" sz="1200" b="1" dirty="0"/>
              <a:t>Mezzini S.</a:t>
            </a:r>
            <a:r>
              <a:rPr lang="en-CA" sz="1200" dirty="0"/>
              <a:t>, Marley J., &amp; Noonan M.J. (2025). The human shield hypothesis: does predator avoidance of humans create refuges for prey? Accepted for publication in Ecology Letters.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1200" b="1" dirty="0"/>
              <a:t>Mezzini S.</a:t>
            </a:r>
            <a:r>
              <a:rPr lang="en-CA" sz="1200" dirty="0"/>
              <a:t>, DeNicola V.L., Cagnacci F., &amp; Fleming C.H. (2025). Are your Data too Coarse for Speed Estimation? Diffusion Rates as an Alternative Measure of Animal Movement. Submitted for publication.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1200" dirty="0"/>
              <a:t>DeNicola V.L., </a:t>
            </a:r>
            <a:r>
              <a:rPr lang="en-CA" sz="1200" b="1" dirty="0"/>
              <a:t>Mezzini S.</a:t>
            </a:r>
            <a:r>
              <a:rPr lang="en-CA" sz="1200" dirty="0"/>
              <a:t>, &amp; Cagnacci F. (2024). Effects of Ovariectomy on Seasonal Movement Behavior in Suburban Female White-Tailed Deer. Submitted for publication.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1200" dirty="0"/>
              <a:t>Shaw A.K., Fouda L., </a:t>
            </a:r>
            <a:r>
              <a:rPr lang="en-CA" sz="1200" b="1" dirty="0"/>
              <a:t>Mezzini S.</a:t>
            </a:r>
            <a:r>
              <a:rPr lang="en-CA" sz="1200" dirty="0"/>
              <a:t>, Kim D., Chatterjee N., Wolfson D., Abrahms B., et al. (2024). Perceived and observed biases within scientific communities: a case study in movement ecology. </a:t>
            </a:r>
            <a:r>
              <a:rPr lang="en-CA" sz="1200" dirty="0" err="1"/>
              <a:t>bioR</a:t>
            </a:r>
            <a:r>
              <a:rPr lang="el-GR" sz="1200" dirty="0"/>
              <a:t>χ</a:t>
            </a:r>
            <a:r>
              <a:rPr lang="en-CA" sz="1200" dirty="0"/>
              <a:t>iv preprint. Submitted for publication. </a:t>
            </a:r>
            <a:r>
              <a:rPr lang="en-CA" sz="1200" dirty="0">
                <a:hlinkClick r:id="rId3"/>
              </a:rPr>
              <a:t>https://doi.org/10.1101/2024.07.29.605602</a:t>
            </a:r>
            <a:endParaRPr lang="en-CA" sz="1200" dirty="0"/>
          </a:p>
          <a:p>
            <a:pPr marL="514350" indent="-514350">
              <a:buFont typeface="+mj-lt"/>
              <a:buAutoNum type="arabicPeriod"/>
            </a:pPr>
            <a:r>
              <a:rPr lang="en-CA" sz="1200" dirty="0" err="1"/>
              <a:t>Loverock</a:t>
            </a:r>
            <a:r>
              <a:rPr lang="en-CA" sz="1200" dirty="0"/>
              <a:t> L.B., </a:t>
            </a:r>
            <a:r>
              <a:rPr lang="en-CA" sz="1200" b="1" dirty="0"/>
              <a:t>Mezzini S.</a:t>
            </a:r>
            <a:r>
              <a:rPr lang="en-CA" sz="1200" dirty="0"/>
              <a:t>, Berch S., Hannam K., Jones M.D., &amp; Durall D.M. (2023). The effect of irrigation on T. </a:t>
            </a:r>
            <a:r>
              <a:rPr lang="en-CA" sz="1200" dirty="0" err="1"/>
              <a:t>melanosporum</a:t>
            </a:r>
            <a:r>
              <a:rPr lang="en-CA" sz="1200" dirty="0"/>
              <a:t> </a:t>
            </a:r>
            <a:r>
              <a:rPr lang="en-CA" sz="1200" dirty="0" err="1"/>
              <a:t>extramatrical</a:t>
            </a:r>
            <a:r>
              <a:rPr lang="en-CA" sz="1200" dirty="0"/>
              <a:t> mycelium and on the soil and root ectomycorrhizal community in a Canadian truffle orchard during an unprecedented heat and moderate drought. Submitted for publication.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dirty="0" err="1"/>
              <a:t>Chegoonian</a:t>
            </a:r>
            <a:r>
              <a:rPr lang="en-CA" sz="1200" dirty="0"/>
              <a:t> A.M., Wolfe J., Gray K., </a:t>
            </a:r>
            <a:r>
              <a:rPr lang="en-CA" sz="1200" b="1" dirty="0"/>
              <a:t>Mezzini S.</a:t>
            </a:r>
            <a:r>
              <a:rPr lang="en-CA" sz="1200" dirty="0"/>
              <a:t>, Wissel B., et al. (2024). Impacts of hydrologic management on the eutrophication of shallow lakes in an intensive agricultural landscape(Saskatchewan, Canada). Freshwater Biology 69, 984–1000. </a:t>
            </a:r>
            <a:r>
              <a:rPr lang="en-CA" sz="1200" dirty="0">
                <a:hlinkClick r:id="rId4"/>
              </a:rPr>
              <a:t>https://doi.org/10.1111/fwb.14260</a:t>
            </a:r>
            <a:endParaRPr lang="en-CA" sz="1200" dirty="0"/>
          </a:p>
          <a:p>
            <a:pPr marL="514350" indent="-514350">
              <a:buFont typeface="+mj-lt"/>
              <a:buAutoNum type="arabicPeriod"/>
            </a:pPr>
            <a:r>
              <a:rPr lang="en-CA" sz="1200" dirty="0"/>
              <a:t>Weststrate D.K., Chhen A., </a:t>
            </a:r>
            <a:r>
              <a:rPr lang="en-CA" sz="1200" b="1" dirty="0"/>
              <a:t>Mezzini S.</a:t>
            </a:r>
            <a:r>
              <a:rPr lang="en-CA" sz="1200" dirty="0"/>
              <a:t>, Safford K. &amp; Noonan M.J. (2024). How climate change and population growth will shape attendance and human-wildlife interactions at British Columbia parks. Journal of Sustainable Tourism, 1–15. </a:t>
            </a:r>
            <a:r>
              <a:rPr lang="en-CA" sz="1200" dirty="0">
                <a:hlinkClick r:id="rId5"/>
              </a:rPr>
              <a:t>https://doi.org/10.1080/09669582.2024.2331228</a:t>
            </a:r>
            <a:endParaRPr lang="en-CA" sz="1200" dirty="0"/>
          </a:p>
          <a:p>
            <a:pPr marL="514350" indent="-514350">
              <a:buFont typeface="+mj-lt"/>
              <a:buAutoNum type="arabicPeriod"/>
            </a:pP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b="1" dirty="0"/>
              <a:t>Mezzini S.</a:t>
            </a:r>
            <a:r>
              <a:rPr lang="en-CA" sz="1200" dirty="0"/>
              <a:t>, Moir K.E., Simpson G.L., Bunting L., Wissel B., et al. (2024). Impacts of a century of land-use change on the eutrophication of large, shallow, prairie Lake Manitoba in relation to adjacent Lake Winnipeg (Manitoba, Canada).  Freshwater Biology 69, 47–63. </a:t>
            </a:r>
            <a:r>
              <a:rPr lang="en-CA" sz="1200" dirty="0">
                <a:hlinkClick r:id="rId6"/>
              </a:rPr>
              <a:t>https://doi.org/10.1111/fwb.14192</a:t>
            </a:r>
            <a:endParaRPr lang="en-CA" sz="1200" dirty="0"/>
          </a:p>
          <a:p>
            <a:pPr marL="514350" indent="-514350">
              <a:buFont typeface="+mj-lt"/>
              <a:buAutoNum type="arabicPeriod"/>
            </a:pPr>
            <a:r>
              <a:rPr lang="en-CA" sz="1200" dirty="0"/>
              <a:t>Currie J., Burant J.B., Marconi V., …, </a:t>
            </a:r>
            <a:r>
              <a:rPr lang="en-CA" sz="1200" b="1" dirty="0"/>
              <a:t>Mezzini S.</a:t>
            </a:r>
            <a:r>
              <a:rPr lang="en-CA" sz="1200" dirty="0"/>
              <a:t>, Pata P., &amp; Freeman R. (2022). Assessing the representation of species included within the Canadian Living Planet Index. FACETS 7, 1121–1141.https://doi.org/10.1139/facets-2022-0063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1200" dirty="0"/>
              <a:t>Bjorndahl J.A., </a:t>
            </a: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b="1" dirty="0"/>
              <a:t>Mezzini S.</a:t>
            </a:r>
            <a:r>
              <a:rPr lang="en-CA" sz="1200" dirty="0"/>
              <a:t>, Simpson G.L., Haig H.A., Leavitt P.R., et al.(2022).  Abrupt changes in the physical and biological structure of endorheic upland lakes due to 8-m lake-level variation during the 20</a:t>
            </a:r>
            <a:r>
              <a:rPr lang="en-CA" sz="1200" baseline="30000" dirty="0"/>
              <a:t>th</a:t>
            </a:r>
            <a:r>
              <a:rPr lang="en-CA" sz="1200" dirty="0"/>
              <a:t> century.  Limnology and Oceanography 67, 1022–1039.https://doi.org/10.1002/lno.12054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1200" dirty="0"/>
              <a:t>Medici E.P., </a:t>
            </a:r>
            <a:r>
              <a:rPr lang="en-CA" sz="1200" b="1" dirty="0"/>
              <a:t>Mezzini S.</a:t>
            </a:r>
            <a:r>
              <a:rPr lang="en-CA" sz="1200" dirty="0"/>
              <a:t>, Fleming C.H., Calabrese J.M. &amp; Noonan M.J. (2022). Movement ecology of vulnerable lowland tapirs between areas of varying human disturbance. Movement Ecology 10, 14.https://doi.org/10.1186/s40462-022-00313-w37</a:t>
            </a:r>
          </a:p>
        </p:txBody>
      </p:sp>
    </p:spTree>
    <p:extLst>
      <p:ext uri="{BB962C8B-B14F-4D97-AF65-F5344CB8AC3E}">
        <p14:creationId xmlns:p14="http://schemas.microsoft.com/office/powerpoint/2010/main" val="3600516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77944-F646-32A8-0684-3E837B842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83A0-21AF-FB94-91DB-A65D92C8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Movement speed depends on temperature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F942A-650A-D654-0859-84970CC5C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879818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1562-8BA6-A842-D1C2-E47EEA61A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F8AE-CC0E-A598-6130-5FEBE786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 traveled depends on temperature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A3DD6-4893-6E28-2B8D-318DFA6E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2467853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4ED2E2F-7C6E-2055-C8E8-4EFD0443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" y="74907"/>
            <a:ext cx="4830767" cy="4830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3ED3E3-309E-56AC-5E88-4079387B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849" y="2239629"/>
            <a:ext cx="4830767" cy="48307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3139F-DB90-F351-ABC3-B0D704DB8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669" y="0"/>
            <a:ext cx="4830767" cy="48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4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7C0F-2CFC-49C1-649E-FCCD6FE4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16FD-2362-DDF8-97AE-2A43A062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Habitat selection depends on temperature</a:t>
            </a:r>
            <a:endParaRPr lang="en-CA" dirty="0"/>
          </a:p>
        </p:txBody>
      </p:sp>
      <p:pic>
        <p:nvPicPr>
          <p:cNvPr id="7" name="Content Placeholder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462CE32D-8ACB-F76D-0175-5A4B4A041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" y="1011238"/>
            <a:ext cx="11991082" cy="5481638"/>
          </a:xfrm>
        </p:spPr>
      </p:pic>
    </p:spTree>
    <p:extLst>
      <p:ext uri="{BB962C8B-B14F-4D97-AF65-F5344CB8AC3E}">
        <p14:creationId xmlns:p14="http://schemas.microsoft.com/office/powerpoint/2010/main" val="152983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591F2-B77B-E9F2-559B-909BA7BEB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EF68-8596-E066-1F86-44744C77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distance traveled by 2100</a:t>
            </a:r>
            <a:endParaRPr lang="en-CA" dirty="0"/>
          </a:p>
        </p:txBody>
      </p:sp>
      <p:pic>
        <p:nvPicPr>
          <p:cNvPr id="6" name="Content Placeholder 5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A4D6FE0A-9B19-5659-B9B8-2796AD37F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50" y="923009"/>
            <a:ext cx="8482900" cy="5658096"/>
          </a:xfrm>
        </p:spPr>
      </p:pic>
    </p:spTree>
    <p:extLst>
      <p:ext uri="{BB962C8B-B14F-4D97-AF65-F5344CB8AC3E}">
        <p14:creationId xmlns:p14="http://schemas.microsoft.com/office/powerpoint/2010/main" val="4025214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7161-28C5-551F-E96C-031B4389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2F1-F7F5-928B-1FCB-EEE36C77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changes in distance traveled in 2100</a:t>
            </a:r>
            <a:endParaRPr lang="en-CA" dirty="0"/>
          </a:p>
        </p:txBody>
      </p:sp>
      <p:pic>
        <p:nvPicPr>
          <p:cNvPr id="7" name="Content Placeholder 6" descr="A screenshot of a map&#10;&#10;AI-generated content may be incorrect.">
            <a:extLst>
              <a:ext uri="{FF2B5EF4-FFF2-40B4-BE49-F238E27FC236}">
                <a16:creationId xmlns:a16="http://schemas.microsoft.com/office/drawing/2014/main" id="{D8850BE4-5961-E5DB-03EA-0E3205C09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9" y="877933"/>
            <a:ext cx="10777962" cy="5748248"/>
          </a:xfrm>
        </p:spPr>
      </p:pic>
    </p:spTree>
    <p:extLst>
      <p:ext uri="{BB962C8B-B14F-4D97-AF65-F5344CB8AC3E}">
        <p14:creationId xmlns:p14="http://schemas.microsoft.com/office/powerpoint/2010/main" val="1827297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C0E64-2FAE-C86A-D10E-96DB651F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CE10-2A73-14F4-7B1B-D652BE37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 in habitat selection strength by 2100</a:t>
            </a:r>
            <a:endParaRPr lang="en-CA" dirty="0"/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F9657D13-7550-2BD2-EC75-37E4A5F2E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0" y="1380208"/>
            <a:ext cx="11859240" cy="4743696"/>
          </a:xfrm>
        </p:spPr>
      </p:pic>
    </p:spTree>
    <p:extLst>
      <p:ext uri="{BB962C8B-B14F-4D97-AF65-F5344CB8AC3E}">
        <p14:creationId xmlns:p14="http://schemas.microsoft.com/office/powerpoint/2010/main" val="326934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94D5-0030-060F-4864-82A7CCBD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C73C-4B4E-3B46-61BA-1D5CDB78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habitat selection strength in 2100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E0A0EB-438C-F2DF-F6E0-34772A128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19" y="877933"/>
            <a:ext cx="10777962" cy="5748248"/>
          </a:xfrm>
        </p:spPr>
      </p:pic>
    </p:spTree>
    <p:extLst>
      <p:ext uri="{BB962C8B-B14F-4D97-AF65-F5344CB8AC3E}">
        <p14:creationId xmlns:p14="http://schemas.microsoft.com/office/powerpoint/2010/main" val="224834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GB" sz="3200" b="0" i="0" u="none" strike="noStrike" baseline="0" dirty="0"/>
              <a:t>Cougar </a:t>
            </a:r>
            <a:r>
              <a:rPr lang="en-GB" sz="3200" b="0" u="none" strike="noStrike" baseline="0" dirty="0" err="1"/>
              <a:t>p</a:t>
            </a:r>
            <a:r>
              <a:rPr lang="en-GB" sz="3200" dirty="0" err="1"/>
              <a:t>hylopic</a:t>
            </a:r>
            <a:r>
              <a:rPr lang="en-GB" sz="3200" b="0" i="0" u="none" strike="noStrike" baseline="0" dirty="0"/>
              <a:t>: </a:t>
            </a:r>
            <a:r>
              <a:rPr lang="en-GB" sz="3200" b="0" i="0" u="none" strike="noStrike" baseline="0" dirty="0">
                <a:hlinkClick r:id="rId2"/>
              </a:rPr>
              <a:t>CC BY-NC</a:t>
            </a:r>
            <a:r>
              <a:rPr lang="en-GB" sz="3200" b="0" i="0" u="none" strike="noStrike" baseline="0" dirty="0"/>
              <a:t> 3.0: </a:t>
            </a:r>
            <a:r>
              <a:rPr lang="es-ES" sz="3200" b="0" i="0" u="none" strike="noStrike" baseline="0" dirty="0"/>
              <a:t>Cristian Osorio &amp; Paula Carrera, Proyecto </a:t>
            </a:r>
            <a:r>
              <a:rPr lang="es-ES" sz="3200" b="0" i="0" u="none" strike="noStrike" baseline="0" dirty="0" err="1"/>
              <a:t>Carnivoros</a:t>
            </a:r>
            <a:r>
              <a:rPr lang="es-ES" sz="3200" b="0" i="0" u="none" strike="noStrike" baseline="0" dirty="0"/>
              <a:t> Australes</a:t>
            </a:r>
            <a:endParaRPr lang="en-GB" sz="3200" b="0" i="0" u="none" strike="noStrike" baseline="0" dirty="0"/>
          </a:p>
          <a:p>
            <a:r>
              <a:rPr lang="en-GB" sz="3200" b="0" i="0" u="none" strike="noStrike" baseline="0" dirty="0"/>
              <a:t>Mountain goat </a:t>
            </a:r>
            <a:r>
              <a:rPr lang="en-GB" sz="3200" b="0" u="none" strike="noStrike" baseline="0" dirty="0" err="1"/>
              <a:t>p</a:t>
            </a:r>
            <a:r>
              <a:rPr lang="en-GB" sz="3200" dirty="0" err="1"/>
              <a:t>hylopic</a:t>
            </a:r>
            <a:r>
              <a:rPr lang="en-GB" sz="3200" b="0" i="0" u="none" strike="noStrike" baseline="0" dirty="0"/>
              <a:t>: </a:t>
            </a:r>
            <a:r>
              <a:rPr lang="en-GB" sz="3200" b="0" i="0" u="none" strike="noStrike" baseline="0" dirty="0">
                <a:hlinkClick r:id="rId3"/>
              </a:rPr>
              <a:t>CC-BY-SA 3.0</a:t>
            </a:r>
            <a:r>
              <a:rPr lang="en-GB" sz="3200" b="0" i="0" u="none" strike="noStrike" baseline="0" dirty="0"/>
              <a:t>: Sarah E. Haworth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1357779" y="2355527"/>
            <a:ext cx="961312" cy="523008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1485339" y="4622251"/>
            <a:ext cx="706192" cy="649390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Phylopic</a:t>
            </a:r>
            <a:r>
              <a:rPr lang="en-CA" dirty="0"/>
              <a:t>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16F1-7C42-8B18-6532-D921DAA3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4A8CB-3A40-0CB2-91BE-BFD629DD7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2401E3F-7029-78B3-DF5E-1E67645E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F4259-60A4-E24B-2A2E-7EC63866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8" y="365125"/>
            <a:ext cx="11840204" cy="63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9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6DC8-C0B5-37BF-4728-7C9B5555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/>
          <a:lstStyle/>
          <a:p>
            <a:r>
              <a:rPr lang="en-US" dirty="0"/>
              <a:t>Chapter 1: Resource stochasticity and range sizes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E315D-D234-7583-F241-505EAA32D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702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761E-7FD0-1CE8-2584-1473E034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BD278-BCD6-2C40-A9BF-7C5D5F08E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FD192-4874-DF50-8F09-BA10FB89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98" y="328204"/>
            <a:ext cx="10592904" cy="5998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F7C4F-987A-DBBC-283A-F862D51B486D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63377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C11D-5863-4B03-0B9F-66E6A33B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searches for resources</a:t>
            </a:r>
            <a:endParaRPr lang="en-CA" dirty="0"/>
          </a:p>
        </p:txBody>
      </p:sp>
      <p:pic>
        <p:nvPicPr>
          <p:cNvPr id="5" name="Content Placeholder 4" descr="A black and white image of a rectangular object with a black line&#10;&#10;AI-generated content may be incorrect.">
            <a:extLst>
              <a:ext uri="{FF2B5EF4-FFF2-40B4-BE49-F238E27FC236}">
                <a16:creationId xmlns:a16="http://schemas.microsoft.com/office/drawing/2014/main" id="{D616500A-CE33-14CD-CD3C-AE58D4851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1"/>
          <a:stretch/>
        </p:blipFill>
        <p:spPr>
          <a:xfrm>
            <a:off x="1368287" y="1274837"/>
            <a:ext cx="8935038" cy="2436875"/>
          </a:xfrm>
        </p:spPr>
      </p:pic>
      <p:pic>
        <p:nvPicPr>
          <p:cNvPr id="7" name="Content Placeholder 4" descr="A black and white image of a rectangular object with a black line&#10;&#10;AI-generated content may be incorrect.">
            <a:extLst>
              <a:ext uri="{FF2B5EF4-FFF2-40B4-BE49-F238E27FC236}">
                <a16:creationId xmlns:a16="http://schemas.microsoft.com/office/drawing/2014/main" id="{081D6E63-AB15-86E0-55FE-CDC51B7B3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0" r="-998"/>
          <a:stretch/>
        </p:blipFill>
        <p:spPr>
          <a:xfrm>
            <a:off x="1368287" y="3866741"/>
            <a:ext cx="7367098" cy="2436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63F33-D339-79BF-B33C-6D9B0BBBF06B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938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8AE1F-BA9E-9C31-7EF5-BF5FA4E3E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16BA-0ACC-4C14-11C0-3951C791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responses to resources</a:t>
            </a:r>
            <a:endParaRPr lang="en-CA" dirty="0"/>
          </a:p>
        </p:txBody>
      </p:sp>
      <p:pic>
        <p:nvPicPr>
          <p:cNvPr id="8" name="Content Placeholder 7" descr="A chart of different types of graphs&#10;&#10;AI-generated content may be incorrect.">
            <a:extLst>
              <a:ext uri="{FF2B5EF4-FFF2-40B4-BE49-F238E27FC236}">
                <a16:creationId xmlns:a16="http://schemas.microsoft.com/office/drawing/2014/main" id="{3B1C3CDE-FA37-90C7-86C8-0D1C28762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8" y="893956"/>
            <a:ext cx="9612246" cy="565435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80327E-A1AA-C2B9-D5BC-46AA2ADD0511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57458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30EF-AD94-AB3B-F7E7-057E9A0E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BD74-0B43-E5A6-CE4C-E3BBFA70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responses to resources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AE499-2254-F231-E34C-38F0B0D0E727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Content Placeholder 5" descr="A diagram of different types of graphs&#10;&#10;AI-generated content may be incorrect.">
            <a:extLst>
              <a:ext uri="{FF2B5EF4-FFF2-40B4-BE49-F238E27FC236}">
                <a16:creationId xmlns:a16="http://schemas.microsoft.com/office/drawing/2014/main" id="{B9EE9D5D-C89C-E4C6-82A5-42621C531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1042723"/>
            <a:ext cx="8128002" cy="5418668"/>
          </a:xfrm>
        </p:spPr>
      </p:pic>
    </p:spTree>
    <p:extLst>
      <p:ext uri="{BB962C8B-B14F-4D97-AF65-F5344CB8AC3E}">
        <p14:creationId xmlns:p14="http://schemas.microsoft.com/office/powerpoint/2010/main" val="215207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case study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9" y="1224156"/>
            <a:ext cx="11584548" cy="5130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C80128-979F-583D-69DB-7917397DC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3749" y="151993"/>
            <a:ext cx="1750074" cy="10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1219</Words>
  <Application>Microsoft Office PowerPoint</Application>
  <PresentationFormat>Widescreen</PresentationFormat>
  <Paragraphs>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Ph.D. Committee update</vt:lpstr>
      <vt:lpstr>PowerPoint Presentation</vt:lpstr>
      <vt:lpstr>Manuscripts contributed to during the thesis</vt:lpstr>
      <vt:lpstr>Chapter 1: Resource stochasticity and range sizes</vt:lpstr>
      <vt:lpstr>PowerPoint Presentation</vt:lpstr>
      <vt:lpstr>Simulating searches for resources</vt:lpstr>
      <vt:lpstr>Simulating responses to resources</vt:lpstr>
      <vt:lpstr>Simulating responses to resources</vt:lpstr>
      <vt:lpstr>An example case study</vt:lpstr>
      <vt:lpstr>Chapter 2: A new global estimate of environmental stochasticity</vt:lpstr>
      <vt:lpstr>Why is environmental stochasticity important?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Estimating mean NDVI</vt:lpstr>
      <vt:lpstr>Estimating mean NDVI</vt:lpstr>
      <vt:lpstr>Estimating variance in NDVI</vt:lpstr>
      <vt:lpstr>Estimating variance in NDVI</vt:lpstr>
      <vt:lpstr>Model predictions: Mean NDVI</vt:lpstr>
      <vt:lpstr>Model predictions: DENVar</vt:lpstr>
      <vt:lpstr>Mean and variance estimates are correlated</vt:lpstr>
      <vt:lpstr>DENVar is correlated with other metrics, too</vt:lpstr>
      <vt:lpstr>Chapter 3: An empirical test of resource stochasticity and range size</vt:lpstr>
      <vt:lpstr>PowerPoint Presentation</vt:lpstr>
      <vt:lpstr>A quick test with some BC mammals</vt:lpstr>
      <vt:lpstr>Chapter 4: Temperature and mammal movement behavior</vt:lpstr>
      <vt:lpstr>PowerPoint Presentation</vt:lpstr>
      <vt:lpstr>Movement frequency depends on temperature</vt:lpstr>
      <vt:lpstr>Movement speed depends on temperature</vt:lpstr>
      <vt:lpstr>Distance traveled depends on temperature</vt:lpstr>
      <vt:lpstr>PowerPoint Presentation</vt:lpstr>
      <vt:lpstr>Habitat selection depends on temperature</vt:lpstr>
      <vt:lpstr>Changes in distance traveled by 2100</vt:lpstr>
      <vt:lpstr>Spatial changes in distance traveled in 2100</vt:lpstr>
      <vt:lpstr>Changes in habitat selection strength by 2100</vt:lpstr>
      <vt:lpstr>Changes in habitat selection strength in 2100</vt:lpstr>
      <vt:lpstr>Phylopic credits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DENVar: A global Dynamic Estimate of NDVI Variance</dc:title>
  <dc:creator>Stefano Mezzini</dc:creator>
  <cp:lastModifiedBy>Stefano Mezzini</cp:lastModifiedBy>
  <cp:revision>69</cp:revision>
  <dcterms:created xsi:type="dcterms:W3CDTF">2025-04-23T13:55:27Z</dcterms:created>
  <dcterms:modified xsi:type="dcterms:W3CDTF">2025-05-01T19:44:56Z</dcterms:modified>
</cp:coreProperties>
</file>